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7" r:id="rId9"/>
    <p:sldId id="268" r:id="rId10"/>
    <p:sldId id="269" r:id="rId11"/>
    <p:sldId id="270" r:id="rId12"/>
    <p:sldId id="266" r:id="rId13"/>
    <p:sldId id="263" r:id="rId14"/>
    <p:sldId id="272" r:id="rId15"/>
    <p:sldId id="273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68144" y="476672"/>
            <a:ext cx="3096344" cy="5040559"/>
          </a:xfrm>
        </p:spPr>
        <p:txBody>
          <a:bodyPr>
            <a:normAutofit/>
          </a:bodyPr>
          <a:lstStyle/>
          <a:p>
            <a:r>
              <a:rPr lang="uk-UA" dirty="0" smtClean="0"/>
              <a:t>Біологічні науки, що вивчають організм 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pic>
        <p:nvPicPr>
          <p:cNvPr id="30722" name="Picture 2" descr="Строение скелета человека в картинк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583264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800" dirty="0" smtClean="0"/>
              <a:t>Теоретичні науки, які вивчають біологію людини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100811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400" dirty="0" smtClean="0"/>
              <a:t>Генетика – наука про закономірності спадковості і мінливості, </a:t>
            </a:r>
          </a:p>
          <a:p>
            <a:pPr algn="ctr">
              <a:buNone/>
            </a:pPr>
            <a:r>
              <a:rPr lang="uk-UA" sz="2400" dirty="0" smtClean="0"/>
              <a:t>механізми передачі спадкової інформації від батьків нащадкам</a:t>
            </a:r>
            <a:endParaRPr lang="ru-RU" sz="2400" dirty="0"/>
          </a:p>
        </p:txBody>
      </p:sp>
      <p:sp>
        <p:nvSpPr>
          <p:cNvPr id="49154" name="AutoShape 2" descr="http://img1.liveinternet.ru/images/attach/b/3/13/466/13466026_gen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158" name="Picture 6" descr="http://img1.liveinternet.ru/images/attach/b/3/13/466/13466026_ge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649613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Теоретичні науки, які вивчають біологію людини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Ембріологія – наука, що вивчає розвиток зародка людини</a:t>
            </a:r>
            <a:endParaRPr lang="ru-RU" sz="2400" dirty="0"/>
          </a:p>
        </p:txBody>
      </p:sp>
      <p:pic>
        <p:nvPicPr>
          <p:cNvPr id="20482" name="Picture 2" descr="http://img1.liveinternet.ru/images/attach/c/0/38/907/38907886_yembr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272808" cy="507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Теоретичні науки, які вивчають біологію людини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8640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400" dirty="0" smtClean="0"/>
              <a:t>Біохімія – наука, яка вивчає хімічний склад і</a:t>
            </a:r>
          </a:p>
          <a:p>
            <a:pPr algn="ctr">
              <a:buNone/>
            </a:pPr>
            <a:r>
              <a:rPr lang="uk-UA" sz="2400" dirty="0" smtClean="0"/>
              <a:t> хімічні процеси життєдіяльності людини</a:t>
            </a:r>
            <a:endParaRPr lang="ru-RU" sz="2400" dirty="0"/>
          </a:p>
        </p:txBody>
      </p:sp>
      <p:pic>
        <p:nvPicPr>
          <p:cNvPr id="19458" name="Picture 2" descr="http://e-drofa.ru/materials/bio9/objects/_bioximija_00000144/molecule_47c2a71153edc_hires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8017907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Теоретичні науки, які вивчають біологію людини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Біофізика наука, яка вивчає фізичні явища в організмі</a:t>
            </a:r>
            <a:endParaRPr lang="ru-RU" sz="2400" dirty="0"/>
          </a:p>
        </p:txBody>
      </p:sp>
      <p:pic>
        <p:nvPicPr>
          <p:cNvPr id="18434" name="Picture 2" descr="http://www.nvgazeta.ru/pictdb/pict/1197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2"/>
            <a:ext cx="6552728" cy="4931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800" dirty="0" smtClean="0"/>
              <a:t>Теоретичні науки, які вивчають біологію людини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Антропологія – наука про походження та еволюцію людини</a:t>
            </a:r>
            <a:endParaRPr lang="ru-RU" sz="2400" dirty="0"/>
          </a:p>
        </p:txBody>
      </p:sp>
      <p:pic>
        <p:nvPicPr>
          <p:cNvPr id="29700" name="Picture 4" descr="http://itravel.by/file/pic/article/itravel_by/img_66919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4104455" cy="2746309"/>
          </a:xfrm>
          <a:prstGeom prst="rect">
            <a:avLst/>
          </a:prstGeom>
          <a:noFill/>
        </p:spPr>
      </p:pic>
      <p:pic>
        <p:nvPicPr>
          <p:cNvPr id="29702" name="Picture 6" descr="Кроманьонцы. Реконструкция М. М. Герасимова по черепам, найденным в гроте Мурзак-Коба (Крым)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924944"/>
            <a:ext cx="3888432" cy="2854109"/>
          </a:xfrm>
          <a:prstGeom prst="rect">
            <a:avLst/>
          </a:prstGeom>
          <a:noFill/>
        </p:spPr>
      </p:pic>
      <p:pic>
        <p:nvPicPr>
          <p:cNvPr id="29704" name="Picture 8" descr="http://www.etoday.ru/uploads/2008/02/29/bach_face_reconstruction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908720"/>
            <a:ext cx="6336704" cy="1985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800" dirty="0" smtClean="0"/>
              <a:t>Прикладні науки, які вивчають біологію людини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400" dirty="0" smtClean="0"/>
              <a:t>Медицина – наука, спрямована на зміцнення та охорону здоров</a:t>
            </a:r>
            <a:r>
              <a:rPr lang="en-US" sz="2400" dirty="0" smtClean="0"/>
              <a:t>’</a:t>
            </a:r>
            <a:r>
              <a:rPr lang="uk-UA" sz="2400" dirty="0" smtClean="0"/>
              <a:t>я людини, лікування та профілактику захворювань, подовження життя</a:t>
            </a:r>
            <a:endParaRPr lang="ru-RU" sz="2400" dirty="0"/>
          </a:p>
        </p:txBody>
      </p:sp>
      <p:pic>
        <p:nvPicPr>
          <p:cNvPr id="28674" name="Picture 2" descr="http://www.med-classic.com/images/content/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6702181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Прикладні науки, які вивчають біологію людини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400" dirty="0" smtClean="0"/>
              <a:t>Гігієна – галузь медицини, що займається запобіганням хворобам</a:t>
            </a:r>
            <a:endParaRPr lang="ru-RU" sz="2400" dirty="0"/>
          </a:p>
        </p:txBody>
      </p:sp>
      <p:pic>
        <p:nvPicPr>
          <p:cNvPr id="15362" name="Picture 2" descr="http://glamourblog.info/uploads/posts/2011-01-20/gigien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836712"/>
            <a:ext cx="400058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800" dirty="0" smtClean="0"/>
              <a:t>Прикладні науки, які вивчають біологію людини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1008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Екологія – наука про </a:t>
            </a:r>
            <a:r>
              <a:rPr lang="uk-UA" sz="2400" dirty="0" err="1" smtClean="0"/>
              <a:t>взаємозв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язки</a:t>
            </a:r>
            <a:r>
              <a:rPr lang="uk-UA" sz="2400" dirty="0" smtClean="0"/>
              <a:t> організмів між собою та умовами середовища</a:t>
            </a:r>
          </a:p>
        </p:txBody>
      </p:sp>
      <p:pic>
        <p:nvPicPr>
          <p:cNvPr id="44034" name="Picture 2" descr="http://mikhaylo.ru/wp-content/uploads/2011/05/abf7ba4cfefd3aed58b86654510a0b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299863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Прикладні науки, які вивчають біологію людини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Психологія досліджує психіку людини</a:t>
            </a:r>
            <a:endParaRPr lang="ru-RU" sz="2400" dirty="0"/>
          </a:p>
        </p:txBody>
      </p:sp>
      <p:pic>
        <p:nvPicPr>
          <p:cNvPr id="13314" name="Picture 2" descr="http://sovremennik.ws/uploads/posts/2011-12/1324974931_artpsyh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908720"/>
            <a:ext cx="3911069" cy="5000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Прикладні науки, які вивчають біологію людини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Валеологія – наука про здоров</a:t>
            </a:r>
            <a:r>
              <a:rPr lang="en-US" sz="2400" dirty="0" smtClean="0"/>
              <a:t>’</a:t>
            </a:r>
            <a:r>
              <a:rPr lang="uk-UA" sz="2400" dirty="0" smtClean="0"/>
              <a:t>я людини</a:t>
            </a:r>
            <a:endParaRPr lang="ru-RU" sz="2400" dirty="0"/>
          </a:p>
        </p:txBody>
      </p:sp>
      <p:pic>
        <p:nvPicPr>
          <p:cNvPr id="12290" name="Picture 2" descr="http://gamesforbaby.org/images/stories/2_1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6696744" cy="5022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Людина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5184" y="908720"/>
            <a:ext cx="4258816" cy="55446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2400" dirty="0" smtClean="0"/>
              <a:t>Вид Людина розумна </a:t>
            </a:r>
          </a:p>
          <a:p>
            <a:pPr algn="ctr">
              <a:buNone/>
            </a:pPr>
            <a:r>
              <a:rPr lang="uk-UA" sz="2400" dirty="0" smtClean="0"/>
              <a:t>        (</a:t>
            </a:r>
            <a:r>
              <a:rPr lang="en-US" sz="2400" dirty="0" smtClean="0"/>
              <a:t>Homo sapiens</a:t>
            </a:r>
            <a:r>
              <a:rPr lang="uk-UA" sz="2400" dirty="0" smtClean="0"/>
              <a:t>)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Родина Людиноподібні мавпи        (</a:t>
            </a:r>
            <a:r>
              <a:rPr lang="uk-UA" sz="2400" dirty="0" err="1" smtClean="0"/>
              <a:t>Гомініди</a:t>
            </a:r>
            <a:r>
              <a:rPr lang="uk-UA" sz="2400" dirty="0" smtClean="0"/>
              <a:t>)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Підряд Мавпи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Ряд Примати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Клас Ссавці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Підтип Хребетні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Тип Хордові</a:t>
            </a:r>
            <a:endParaRPr lang="ru-RU" sz="2400" dirty="0"/>
          </a:p>
        </p:txBody>
      </p:sp>
      <p:pic>
        <p:nvPicPr>
          <p:cNvPr id="29700" name="Picture 4" descr="http://lady.webnice.ru/img/2009/10/img20091028125944_52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4874582" cy="4899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Видатні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err="1" smtClean="0"/>
              <a:t>Жан-Батіст</a:t>
            </a:r>
            <a:r>
              <a:rPr lang="uk-UA" sz="2400" dirty="0" smtClean="0"/>
              <a:t> </a:t>
            </a:r>
            <a:r>
              <a:rPr lang="uk-UA" sz="2400" dirty="0" err="1" smtClean="0"/>
              <a:t>Ламарк</a:t>
            </a:r>
            <a:r>
              <a:rPr lang="uk-UA" sz="2400" dirty="0" smtClean="0"/>
              <a:t> (1744 – 1829) Чарльз Дарвін (1809 – 1882) </a:t>
            </a:r>
            <a:endParaRPr lang="ru-RU" sz="2400" dirty="0"/>
          </a:p>
        </p:txBody>
      </p:sp>
      <p:pic>
        <p:nvPicPr>
          <p:cNvPr id="4" name="Picture 2" descr="http://bono-esse.ru/blizzard/img/A/Foto/la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3600400" cy="4882143"/>
          </a:xfrm>
          <a:prstGeom prst="rect">
            <a:avLst/>
          </a:prstGeom>
          <a:noFill/>
        </p:spPr>
      </p:pic>
      <p:pic>
        <p:nvPicPr>
          <p:cNvPr id="5" name="Picture 2" descr="http://www.darwingame.org/images/Darwi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908720"/>
            <a:ext cx="445140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Видатні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400" dirty="0" smtClean="0"/>
              <a:t>Карл </a:t>
            </a:r>
            <a:r>
              <a:rPr lang="uk-UA" sz="2400" dirty="0" err="1" smtClean="0"/>
              <a:t>Лінней</a:t>
            </a:r>
            <a:r>
              <a:rPr lang="uk-UA" sz="2400" dirty="0" smtClean="0"/>
              <a:t> (1707 – 1778) Йоганн Фрідріх </a:t>
            </a:r>
            <a:r>
              <a:rPr lang="uk-UA" sz="2400" dirty="0" err="1" smtClean="0"/>
              <a:t>Блюменбах</a:t>
            </a:r>
            <a:r>
              <a:rPr lang="uk-UA" sz="2400" dirty="0" smtClean="0"/>
              <a:t> (1752 – 1840)</a:t>
            </a:r>
            <a:endParaRPr lang="ru-RU" sz="2400" dirty="0"/>
          </a:p>
        </p:txBody>
      </p:sp>
      <p:pic>
        <p:nvPicPr>
          <p:cNvPr id="4" name="Picture 4" descr="http://www.tonnel.ru/gzl/1159703716_tonn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3600400" cy="4800533"/>
          </a:xfrm>
          <a:prstGeom prst="rect">
            <a:avLst/>
          </a:prstGeom>
          <a:noFill/>
        </p:spPr>
      </p:pic>
      <p:pic>
        <p:nvPicPr>
          <p:cNvPr id="1026" name="Picture 2" descr="http://t1.gstatic.com/images?q=tbn:ANd9GcRuBsMdiC2k48Esea25WHXcVEAR3BEWboZDy2RMfJbhQn9sFK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0338" y="908720"/>
            <a:ext cx="5243662" cy="4883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Видатні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400" dirty="0" smtClean="0"/>
              <a:t>Іван Михайлович Сєченов (1829 – 1905) Ілля Ілліч Мечников (1845 – 1916) </a:t>
            </a:r>
          </a:p>
          <a:p>
            <a:pPr algn="ctr">
              <a:buNone/>
            </a:pPr>
            <a:endParaRPr lang="ru-RU" sz="2400" dirty="0"/>
          </a:p>
        </p:txBody>
      </p:sp>
      <p:pic>
        <p:nvPicPr>
          <p:cNvPr id="4" name="Picture 2" descr="http://www.by-time.ru/upload/iblock/165/sechenov_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3816424" cy="4918684"/>
          </a:xfrm>
          <a:prstGeom prst="rect">
            <a:avLst/>
          </a:prstGeom>
          <a:noFill/>
        </p:spPr>
      </p:pic>
      <p:pic>
        <p:nvPicPr>
          <p:cNvPr id="5" name="Picture 2" descr="http://www.biografija.ru/pictures/m_235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08720"/>
            <a:ext cx="4392488" cy="4880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Видатні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400" dirty="0" smtClean="0"/>
              <a:t>Микола Іванович Пирогов (1810 – 1881) Іван Петрович Павлов (1849 – 1936) </a:t>
            </a:r>
            <a:endParaRPr lang="ru-RU" sz="2400" dirty="0"/>
          </a:p>
        </p:txBody>
      </p:sp>
      <p:pic>
        <p:nvPicPr>
          <p:cNvPr id="34818" name="Picture 2" descr="http://www.rulex.ru/portret/31-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4333416" cy="4824536"/>
          </a:xfrm>
          <a:prstGeom prst="rect">
            <a:avLst/>
          </a:prstGeom>
          <a:noFill/>
        </p:spPr>
      </p:pic>
      <p:pic>
        <p:nvPicPr>
          <p:cNvPr id="5" name="Picture 4" descr="http://t1.gstatic.com/images?q=tbn:ANd9GcR86Q7lwohiS3dT9dTWmtU8kOchstxS5nY4r83qEE-fjG70bpZD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08720"/>
            <a:ext cx="3863373" cy="4805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Видатні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949280"/>
            <a:ext cx="9036496" cy="5760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400" dirty="0" smtClean="0"/>
              <a:t>Сергій Петрович  Боткін (1832 – 1889) Микола Євгенович  </a:t>
            </a:r>
            <a:r>
              <a:rPr lang="uk-UA" sz="2400" dirty="0" err="1" smtClean="0"/>
              <a:t>Введенський</a:t>
            </a:r>
            <a:r>
              <a:rPr lang="uk-UA" sz="2400" dirty="0" smtClean="0"/>
              <a:t> (1852 – 1922)</a:t>
            </a:r>
            <a:endParaRPr lang="ru-RU" sz="2400" dirty="0"/>
          </a:p>
        </p:txBody>
      </p:sp>
      <p:pic>
        <p:nvPicPr>
          <p:cNvPr id="36866" name="Picture 2" descr="http://www.amtn.info/sites/default/files/enciclopedia/botkin_s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4130799" cy="4924798"/>
          </a:xfrm>
          <a:prstGeom prst="rect">
            <a:avLst/>
          </a:prstGeom>
          <a:noFill/>
        </p:spPr>
      </p:pic>
      <p:pic>
        <p:nvPicPr>
          <p:cNvPr id="36868" name="Picture 4" descr="http://www.markus.spb.ru/avtoritet/pic/vvede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908720"/>
            <a:ext cx="3609401" cy="4978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Видатні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949280"/>
            <a:ext cx="8712968" cy="5760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400" dirty="0" smtClean="0"/>
              <a:t>Олексій Олексійович Заварзін (1886 – 1945) Леон </a:t>
            </a:r>
            <a:r>
              <a:rPr lang="uk-UA" sz="2400" dirty="0" err="1" smtClean="0"/>
              <a:t>Абгарович</a:t>
            </a:r>
            <a:r>
              <a:rPr lang="uk-UA" sz="2400" dirty="0" smtClean="0"/>
              <a:t>  </a:t>
            </a:r>
            <a:r>
              <a:rPr lang="uk-UA" sz="2400" dirty="0" err="1" smtClean="0"/>
              <a:t>Орбелі</a:t>
            </a:r>
            <a:r>
              <a:rPr lang="uk-UA" sz="2400" dirty="0" smtClean="0"/>
              <a:t> (1882 – 1958)</a:t>
            </a:r>
            <a:endParaRPr lang="ru-RU" sz="2400" dirty="0"/>
          </a:p>
        </p:txBody>
      </p:sp>
      <p:pic>
        <p:nvPicPr>
          <p:cNvPr id="37890" name="Picture 2" descr="http://www.histology.narod.ru/lectures/lecture_10/l_10_1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7"/>
            <a:ext cx="3528392" cy="4800533"/>
          </a:xfrm>
          <a:prstGeom prst="rect">
            <a:avLst/>
          </a:prstGeom>
          <a:noFill/>
        </p:spPr>
      </p:pic>
      <p:pic>
        <p:nvPicPr>
          <p:cNvPr id="37892" name="Picture 4" descr="OrbeliLev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980728"/>
            <a:ext cx="3345160" cy="4783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Видатні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949280"/>
            <a:ext cx="91440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1800" dirty="0" smtClean="0"/>
              <a:t>Олександр Володимирович Палладін (1885 – 1972) Петро Кузьмич  Анохін (1898 – 1974)</a:t>
            </a:r>
            <a:endParaRPr lang="ru-RU" sz="1800" dirty="0"/>
          </a:p>
        </p:txBody>
      </p:sp>
      <p:pic>
        <p:nvPicPr>
          <p:cNvPr id="4" name="Picture 2" descr="http://www.ua-patriot.at.ua/Gordost2/9-pa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3070929" cy="4176464"/>
          </a:xfrm>
          <a:prstGeom prst="rect">
            <a:avLst/>
          </a:prstGeom>
          <a:noFill/>
        </p:spPr>
      </p:pic>
      <p:pic>
        <p:nvPicPr>
          <p:cNvPr id="38914" name="Picture 2" descr="http://www.galactic.org.ua/Prostranstv/F-p/Anoh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96752"/>
            <a:ext cx="5142074" cy="4166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Видатні  українські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949280"/>
            <a:ext cx="91440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1700" dirty="0" smtClean="0"/>
              <a:t>Олександр Олександрович Богомолець (1881 – 1946) Григорій Силович  Костюк (1889 – 1982) 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endParaRPr lang="ru-RU" sz="2400" dirty="0"/>
          </a:p>
        </p:txBody>
      </p:sp>
      <p:pic>
        <p:nvPicPr>
          <p:cNvPr id="7" name="Picture 2" descr="http://upload.wikimedia.org/wikipedia/commons/thumb/6/63/Rus_Stamp-Bogomolets.jpg/150px-Rus_Stamp-Bogomol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908720"/>
            <a:ext cx="3432157" cy="4896544"/>
          </a:xfrm>
          <a:prstGeom prst="rect">
            <a:avLst/>
          </a:prstGeom>
          <a:noFill/>
        </p:spPr>
      </p:pic>
      <p:pic>
        <p:nvPicPr>
          <p:cNvPr id="39938" name="Picture 2" descr="http://t0.gstatic.com/images?q=tbn:ANd9GcQNPRIjdG3uILjeWPRlaKlpfjziRkz7FiDj-lsAKg_p0cpYFsIaq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08720"/>
            <a:ext cx="4145202" cy="4870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Видатні  українські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949280"/>
            <a:ext cx="91440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1700" dirty="0" smtClean="0"/>
              <a:t>Володимир Петрович Філатов (1875 – 1956) Олександр Леонідович Чижевський (1897 – 1964)</a:t>
            </a:r>
          </a:p>
          <a:p>
            <a:pPr algn="ctr">
              <a:buNone/>
            </a:pPr>
            <a:endParaRPr lang="ru-RU" sz="2400" dirty="0"/>
          </a:p>
        </p:txBody>
      </p:sp>
      <p:sp>
        <p:nvSpPr>
          <p:cNvPr id="40962" name="AutoShape 2" descr="data:image/jpeg;base64,/9j/4AAQSkZJRgABAQAAAQABAAD/2wCEAAkGBhISEBUUEhIWFRUVGBoWFRUYFBQUFhYYGBYVFBUYFBYXHCYeFxkvHBQUHy8gJCcpLSwsFR8xNTAtNSYrLCkBCQoKBQUFDQUFDSkYEhgpKSkpKSkpKSkpKSkpKSkpKSkpKSkpKSkpKSkpKSkpKSkpKSkpKSkpKSkpKSkpKSkpKf/AABEIAKAAcAMBIgACEQEDEQH/xAAcAAABBQEBAQAAAAAAAAAAAAADAQQFBgcAAgj/xABCEAACAQIEAwUEBwQIBwAAAAABAhEAAwQSITEFQVEGImFxgRMykaEHQlJiscHwFDNy0SMkQ3OCkqKyFTREU8Lh8f/EABQBAQAAAAAAAAAAAAAAAAAAAAD/xAAUEQEAAAAAAAAAAAAAAAAAAAAA/9oADAMBAAIRAxEAPwB6VrslHyUvs6BvkrslFusqqWYwAJJ6Abms5459JFwsVwwCqPrkSx5aTtQaAwAEkgDqTA9ZqPu8ewqzOIt6fen8KyTiHHcRe/e3XbwJ0+A0qPLUGw3O2GDX+2B8lY0Ne2+DJ/eH/KayMtSUG2YXjuGue5eQnpMH51IBOfKsFW6QdDUvw7tJiLeqXWHhMj4Gg2MpS5KqfZLti9+6LN4CWBKsBEkcjVzyUDfJS5aPkrslAbJS5aNkrilBW+21onBXAPuz5TWN3rJB0rcu1Sf1O75D8RWJ40wxoGjJXginiDT50J7RPKgADSU4/Z/ClGENA2Io1veinCn9Cirh/wBRQWHsen9asfx/ka1rJWT9lNMVY/vB89K1/JQAyVwSj5K7JQHy12WjZK426Cv9sF/qV3yH+4Vj93hb3rgCKSWPdABZmPRVGprb+P8ACmxGHa0rZSxXUidMwnTy/CrL2V7O4fBKVsoMx0e62ty5H2m5DmFEAUGQ8D+hPHXQGu5MOsb3DmeP7tNvU1Yrf0QYS17967cPOAttfQCT861PieMATeBVbGPttrmB9RQQFnsDw5Rphwf4mdp89aK/ZfAj/pbWn3RUnjXABM00ZRlDTGpB15igi8V2cwMf8ra9Fj8Kg8R2HwzzkVrZ+60j4N/OrFiMdaUQzhT4kU1wuNUuApB13ka0FUTs1dwmIslhmU3UCuBAJzCFI+q0TzrSMlHvYaUUsOYOvmIP6614tXFaSrBoMEgzB5yaDwUpMlOMlIEoDezpclHyV2WgheI8Qa1cQBc495lAOfKCMxTrAMkdBVvAA8t5685qucQwikq5IGQP3j9UFYJ9KsCHNbA55AYMTqswfGgpfbzjDteWzbcqAqloExm90Kv1mPL41nN63cN57Za6r2yQR3SQRmLEi3MKMveMmJBOhrXRw6yisxWXf3syhp15SJFQeL4VbLl8iSwgnKMzDTQnmNB8KCJ4bh9hnc5SDlY6NzHl1px2hvFbbIB7zEkHqdT86PheGTdS2oyqdIHr8t/jTbtJh3e4Y1g/gJ/I/GgqGLwOckOSSil8pY5mA1AmDl02G5g9K7hbNbAvJb7qsuZcxOsSwGbvCPtaqYga1YOG4pkYkiVb3432gHx0p/8Aty5iUzGRzJ9NNhQTT8S/acFePu/0bSZ92AJPnE+sUTs/gRbtQBAzaAagCBAB5+fOgcCQDC3xG9px4aof5VL8MwmSxbT7NtV+Cig9ZK7JTjJXZKA2SuCUbLS5aCK43gvaYe6g3ZGA9RT/AA2ILILhAViAXXkNAGA9QaKyU1w7AI6sdAWG2p1LT6So9aAOOOflFMmtKBymlu3yF5+XPrtVc4xxh1AVFl2MKPzJ5CgluDY5P20KNSAZ02kED50Hi4i5I5NJ+MH8aZ8AtnBnMyC6zmbjZsrgidUU6HpGmh60z4r2hBusApjdoBgDQ77eQmgjrWJX21y0QQUYiCI2J1HUUcr3oGgptxbPff22isAAAByiIYn3j4+URFesBiCTroelBa8DcKWYG2gHqas629KqXCASo8WXT1FXQrQByV3s6NFJFB6NIDSiuoONM7eFDXCeWYBpOnUAfrWR0p2aDwzFJdvMisGy94wwIBPd1jpBAnm/hQNeMWhPnA0+9OUDqxgmPsiTvUVjuzwtWs+7GMonSDy+Rn+E1ZuIqHMCBDTMbCMh18yo+NQ3aW6RgwqDUBFjmfqAeG5J8KBlZwtsJcLwdVAn7IhSdeuZj/8ABUJxLHWkLl4+qgg7Ek7DpIVqb4y7cfPDGDmBPIhoYARtBA1FVrGcPR274vSDsMpAMz11oLxaa1fULcgOrBcw+shOWZG5BBHwoC8IV4Nsd62sXFHvMFMFh4jn6HnVXwmCaIDNlzBtSM06SRHjl08atHDuD37bq6vmOYQp0OaNhzDEQByb0oJr/hhtOIE7lTtn0zJHKSAR5ipThXHbGJE2nBiQV2ZSORG9LduzYIY6PbzoRuGRhMHkdjHga+eruPuWcXcdHKsHbVSRrJ6UH0lNKKx/gv0sYhIF4C6Op0arZgvpWwjaXM1s9YzL8RQSvFO3OCw/vXgx+ynfPyqk8Y+mhtRhrHk1wz8hVJOB111NDuYOKAnE+2GPxZIuX2y/YXurHpr860v6Ks1qyEkj2mpOm+bVm5kBIAGw1O5rO+E8OzNt3RufyrTOzN2LiBQNAW1GgyqxE+A0050F+IJOo3Og5KoEy0bxIHUkjpUZxu2ApLTlAyBR7zuVBAnYDYnrr0FTFvFA6DWZM/eJI16bA0C9h1e6in3FDQPEnL8d9egoKpjuE+wITcR5TMAtt1FQ3GMMovDKNCuZfHST5nSI+5HOrtdZb7o5EZgANdu9An0mqbxe0TcELBQMQNQVUM3wgW80+JoA4XB27kZBEbiNQR066HSpvDvmhG8ADtOsAT56g8pNDw1pFcsggwXI2mADIHiuYf4QedJjrme4+XqGHqBPzE0DrGcdVsKweMytJPWe6x9QSTWBY1puMQZljr113rTO0+IyWrxmMymP80GsxC6Cg9WqdWrWam9telTOFs5VoHS6mhnDFmgc9vzPlXrhoBJmpM2so21PyXkKAuAsAQBsNup8au3YeP25FI3tXP8Aw/8AdVTAWoHSn3Z/jy2eMYcMYDg2vIupy/MCg0jEWvY3So0Dzl8o8d41r3bxIlWAOxPmAJEf6qofbvtI1riiwC0AIizAAXvXJnmTGp0Ciaf8E7U27zZUuKxHjHIEwd9wYnpHSgl9FLLM95yP8RB/kagrl8m+LrGAgytOxzAJB9Xp7xK6Q7OoOUxmXoRsfLbyqCxfF7ZV1YkBjPrIIjSG1A+NBK4CzktXGn92otp4nLqfJVZflSewFuzPORv11aT8j6VXMdxwWkjMG5qAdDmBmT+IOulRfFO2LsAPOPXSSOpMnwnSgj+3eP77oNlWPlOvyqp2jKinPFb7MrsTJMkn5fnQLKaAUDzA2ZM1LoulNMHZgU8QUBeC4Ylix91f9ROw+G9SS95tf0f1FeEgKttNB8ydyadJby0D7Dpso9aq+AT2/HMOhOntgx8gw/IH41ZcE256Amfzqi4PFuMXcu2/eBKoR1ymT8/lQWjtTxD9pu3lX+0d8r85LaAc8pAAjn6CqdbxBwVzKZN4mLsH92N8o6t1Ow23mrTw/HIU7rBroEOw2GkSnUyILddhQOKcMW2hvKoOIQTBEi0v24+tc28pB32CWbtDiN3aGjaIInYsOsHQeFVD/ieIu3rsvKK0DQbjaPHrTnhGIZLc4gmXJNtSe+++Yk8kJjXmdBzr2toLIGksWMbSTJoGN4Od/wAZ86Ayt0JqXyilW1QQGMQi23jA+Jin2FwWsmi8ZX+jEfaX/cKdrQelTpRVWhg17WgnbtsAg867EXJI6VxMtSXRJoC3Hy4e43QVV+A8LFwAkE5w7abiWCIfkT0ipvtFdy4U+P6H414w2HK2bVtdWNtZUTmIJLHQbiTB8qCAN5cBchO/e5vrkUHXKm2aft/CrGrBQHIJZhmVW3AP/dHMzPd57npQOJ4dVTMoW5iLYMH3lQeA2Zx8B471F8MxJtAnEkn2hm3bJOck/Xfmts6eJjQDegFicNmxDXSSRodTMMQRlHgOXTTpXpaNim2BidSQOp15UJBQEC0pmuIoZTr+NADibj2ZHOVMaTowO1OVadq5ba8gPhXqg8zAJ6V7WaA5zMF9T+VOlEU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64" name="Picture 4" descr="http://img.s-tv.ru/img/id544833_w5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5753118" cy="4320480"/>
          </a:xfrm>
          <a:prstGeom prst="rect">
            <a:avLst/>
          </a:prstGeom>
          <a:noFill/>
        </p:spPr>
      </p:pic>
      <p:pic>
        <p:nvPicPr>
          <p:cNvPr id="40966" name="Picture 6" descr="RR5110-0017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980728"/>
            <a:ext cx="432048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Видатні  українські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949280"/>
            <a:ext cx="9144000" cy="5760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300" dirty="0" smtClean="0"/>
              <a:t>Микола Дмитрович </a:t>
            </a:r>
            <a:r>
              <a:rPr lang="uk-UA" sz="2300" dirty="0" err="1" smtClean="0"/>
              <a:t>Стражеско</a:t>
            </a:r>
            <a:r>
              <a:rPr lang="uk-UA" sz="2300" dirty="0" smtClean="0"/>
              <a:t> (1876 – 1952) Микола Михайлович Амосов (1913 – 2002)</a:t>
            </a:r>
          </a:p>
          <a:p>
            <a:pPr algn="ctr">
              <a:buNone/>
            </a:pPr>
            <a:endParaRPr lang="ru-RU" sz="2400" dirty="0"/>
          </a:p>
        </p:txBody>
      </p:sp>
      <p:pic>
        <p:nvPicPr>
          <p:cNvPr id="41986" name="Picture 2" descr="http://t3.gstatic.com/images?q=tbn:ANd9GcSG0_ti749TC55TOj4A7jeNroQtFXd9bw3vG-Wo9EFdOdp3prp_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3468216" cy="4768799"/>
          </a:xfrm>
          <a:prstGeom prst="rect">
            <a:avLst/>
          </a:prstGeom>
          <a:noFill/>
        </p:spPr>
      </p:pic>
      <p:pic>
        <p:nvPicPr>
          <p:cNvPr id="41988" name="Picture 4" descr="http://t0.gstatic.com/images?q=tbn:ANd9GcRfpPVRImUvvVQ_X_zSkOw5sbhtNFkybOa8ekpmvEG_CSX9fBB_rw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052736"/>
            <a:ext cx="3468216" cy="479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Людина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980728"/>
            <a:ext cx="4427984" cy="5544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400" dirty="0" smtClean="0"/>
              <a:t>Біологічні ознаки людини: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Вертикальне положення тіла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Ходіння на нижніх кінцівках (ногах)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Добре розвинутий головний мозок</a:t>
            </a:r>
          </a:p>
          <a:p>
            <a:pPr algn="ctr">
              <a:buNone/>
            </a:pPr>
            <a:r>
              <a:rPr lang="uk-UA" sz="2400" dirty="0" smtClean="0"/>
              <a:t>(об</a:t>
            </a:r>
            <a:r>
              <a:rPr lang="en-US" sz="2400" dirty="0" smtClean="0"/>
              <a:t>’</a:t>
            </a:r>
            <a:r>
              <a:rPr lang="uk-UA" sz="2400" dirty="0" err="1" smtClean="0"/>
              <a:t>єм</a:t>
            </a:r>
            <a:r>
              <a:rPr lang="uk-UA" sz="2400" dirty="0" smtClean="0"/>
              <a:t> понад 900 см</a:t>
            </a:r>
            <a:r>
              <a:rPr lang="uk-UA" sz="2400" baseline="30000" dirty="0" smtClean="0"/>
              <a:t>3</a:t>
            </a:r>
            <a:r>
              <a:rPr lang="uk-UA" sz="2400" dirty="0" smtClean="0"/>
              <a:t>)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Гнучкі кисті рук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Членороздільна мова</a:t>
            </a:r>
            <a:endParaRPr lang="ru-RU" sz="2400" dirty="0"/>
          </a:p>
        </p:txBody>
      </p:sp>
      <p:pic>
        <p:nvPicPr>
          <p:cNvPr id="5" name="Picture 2" descr="http://upload.wikimedia.org/wikipedia/commons/thumb/6/69/Human_anatomy_ru_2.jpg/300px-Human_anatomy_ru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7"/>
            <a:ext cx="4972095" cy="5005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Видатні  українські біологи, які вивчали людину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Платон Григорович Костюк (1924 – 2010)</a:t>
            </a:r>
            <a:endParaRPr lang="ru-RU" sz="2400" smtClean="0"/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endParaRPr lang="ru-RU" sz="2400" dirty="0"/>
          </a:p>
        </p:txBody>
      </p:sp>
      <p:pic>
        <p:nvPicPr>
          <p:cNvPr id="4" name="Picture 6" descr="http://www.day.kiev.ua/img/86234/146-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438557" cy="4326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Людина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484784"/>
            <a:ext cx="3898776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Суспільні ознаки людини: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Потреба в спільній корисній діяльності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Потреба в спілкуванні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Альтруїзм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Самоусвідомлення </a:t>
            </a:r>
            <a:endParaRPr lang="ru-RU" sz="2400" dirty="0"/>
          </a:p>
        </p:txBody>
      </p:sp>
      <p:pic>
        <p:nvPicPr>
          <p:cNvPr id="27650" name="Picture 2" descr="http://www.azblog.ru/wp-content/uploads/2010/12/ooo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Людина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Найперша потреба людини – збереження життя і здоров</a:t>
            </a:r>
            <a:r>
              <a:rPr lang="en-US" sz="2400" dirty="0" smtClean="0"/>
              <a:t>’</a:t>
            </a:r>
            <a:r>
              <a:rPr lang="uk-UA" sz="2400" dirty="0" smtClean="0"/>
              <a:t>я</a:t>
            </a:r>
            <a:endParaRPr lang="ru-RU" sz="2400" dirty="0"/>
          </a:p>
        </p:txBody>
      </p:sp>
      <p:pic>
        <p:nvPicPr>
          <p:cNvPr id="4" name="Picture 2" descr="http://uzer123hit.ru/pikchi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575934" cy="5346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800" dirty="0" smtClean="0"/>
              <a:t>Теоретичні науки, які вивчають біологію людини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400" dirty="0" smtClean="0"/>
              <a:t>Цитологія – наука про будову та процеси життєдіяльності клітин</a:t>
            </a:r>
            <a:endParaRPr lang="ru-RU" sz="2400" dirty="0"/>
          </a:p>
        </p:txBody>
      </p:sp>
      <p:pic>
        <p:nvPicPr>
          <p:cNvPr id="54276" name="Picture 4" descr="http://900igr.net/datas/biologija/Stroenie-kletki/0011-011-Kakie-chasti-kletki-vy-uvideli-pod-mikroskop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59632"/>
            <a:ext cx="7056784" cy="5292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800" dirty="0" smtClean="0"/>
              <a:t>Теоретичні науки, які вивчають біологію людини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8640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400" dirty="0" smtClean="0"/>
              <a:t>Гістологія – наука про будову та функції тканин </a:t>
            </a:r>
          </a:p>
          <a:p>
            <a:pPr algn="ctr">
              <a:buNone/>
            </a:pPr>
            <a:r>
              <a:rPr lang="uk-UA" sz="2400" dirty="0" smtClean="0"/>
              <a:t>  </a:t>
            </a:r>
            <a:r>
              <a:rPr lang="uk-UA" sz="1200" dirty="0" smtClean="0"/>
              <a:t>Сітківка ока, стовбурові клітини</a:t>
            </a:r>
            <a:endParaRPr lang="ru-RU" sz="1200" dirty="0"/>
          </a:p>
        </p:txBody>
      </p:sp>
      <p:pic>
        <p:nvPicPr>
          <p:cNvPr id="53250" name="Picture 2" descr="http://ourmt.narod.ru/nerv/srezsetchat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4067944" cy="4067945"/>
          </a:xfrm>
          <a:prstGeom prst="rect">
            <a:avLst/>
          </a:prstGeom>
          <a:noFill/>
        </p:spPr>
      </p:pic>
      <p:pic>
        <p:nvPicPr>
          <p:cNvPr id="53252" name="Picture 4" descr="http://www.ng.ru/images/2006-01-27/15-8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96752"/>
            <a:ext cx="438309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800" dirty="0" smtClean="0"/>
              <a:t>Теоретичні науки, які вивчають біологію людини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1008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Анатомія – наука, яка досліджує форму, будову окремих органів, їх систем та організму в цілому</a:t>
            </a:r>
            <a:endParaRPr lang="ru-RU" sz="2400" dirty="0"/>
          </a:p>
        </p:txBody>
      </p:sp>
      <p:pic>
        <p:nvPicPr>
          <p:cNvPr id="36866" name="Picture 2" descr="Анатомия в фотографиях от Koen Hau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877275" cy="4834508"/>
          </a:xfrm>
          <a:prstGeom prst="rect">
            <a:avLst/>
          </a:prstGeom>
          <a:noFill/>
        </p:spPr>
      </p:pic>
      <p:pic>
        <p:nvPicPr>
          <p:cNvPr id="36868" name="Picture 4" descr="http://www.kulturologia.ru/files/masha/koen_hauser_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836712"/>
            <a:ext cx="3888432" cy="4848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800" dirty="0" smtClean="0"/>
              <a:t>Теоретичні науки, які вивчають біологію людини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/>
              <a:t>Фізіологія – наука про процеси життєдіяльності організмів</a:t>
            </a:r>
            <a:endParaRPr lang="ru-RU" sz="2400" dirty="0"/>
          </a:p>
        </p:txBody>
      </p:sp>
      <p:pic>
        <p:nvPicPr>
          <p:cNvPr id="35842" name="Picture 2" descr="http://wsyachina.narod.ru/biology/memory_3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6113984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583</Words>
  <Application>Microsoft Office PowerPoint</Application>
  <PresentationFormat>Экран (4:3)</PresentationFormat>
  <Paragraphs>95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Біологічні науки, що вивчають організм людини</vt:lpstr>
      <vt:lpstr>Людина </vt:lpstr>
      <vt:lpstr>Людина </vt:lpstr>
      <vt:lpstr>Людина </vt:lpstr>
      <vt:lpstr>Людина </vt:lpstr>
      <vt:lpstr>Теоретичні науки, які вивчають біологію людини </vt:lpstr>
      <vt:lpstr>Теоретичні науки, які вивчають біологію людини </vt:lpstr>
      <vt:lpstr>Теоретичні науки, які вивчають біологію людини </vt:lpstr>
      <vt:lpstr>Теоретичні науки, які вивчають біологію людини </vt:lpstr>
      <vt:lpstr>Теоретичні науки, які вивчають біологію людини </vt:lpstr>
      <vt:lpstr>Теоретичні науки, які вивчають біологію людини </vt:lpstr>
      <vt:lpstr>Теоретичні науки, які вивчають біологію людини </vt:lpstr>
      <vt:lpstr>Теоретичні науки, які вивчають біологію людини </vt:lpstr>
      <vt:lpstr>Теоретичні науки, які вивчають біологію людини </vt:lpstr>
      <vt:lpstr>Прикладні науки, які вивчають біологію людини </vt:lpstr>
      <vt:lpstr>Прикладні науки, які вивчають біологію людини </vt:lpstr>
      <vt:lpstr>Прикладні науки, які вивчають біологію людини </vt:lpstr>
      <vt:lpstr>Прикладні науки, які вивчають біологію людини </vt:lpstr>
      <vt:lpstr>Прикладні науки, які вивчають біологію людини </vt:lpstr>
      <vt:lpstr>Видатні біологи, які вивчали людину </vt:lpstr>
      <vt:lpstr>Видатні біологи, які вивчали людину </vt:lpstr>
      <vt:lpstr>Видатні біологи, які вивчали людину </vt:lpstr>
      <vt:lpstr>Видатні біологи, які вивчали людину </vt:lpstr>
      <vt:lpstr>Видатні біологи, які вивчали людину </vt:lpstr>
      <vt:lpstr>Видатні біологи, які вивчали людину </vt:lpstr>
      <vt:lpstr>Видатні біологи, які вивчали людину </vt:lpstr>
      <vt:lpstr>Видатні  українські біологи, які вивчали людину </vt:lpstr>
      <vt:lpstr>Видатні  українські біологи, які вивчали людину </vt:lpstr>
      <vt:lpstr>Видатні  українські біологи, які вивчали людину </vt:lpstr>
      <vt:lpstr>Видатні  українські біологи, які вивчали людину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Біологічні науки, що вивчають організм людини</dc:title>
  <dc:creator>User</dc:creator>
  <cp:lastModifiedBy>Пользователь Windows</cp:lastModifiedBy>
  <cp:revision>39</cp:revision>
  <dcterms:created xsi:type="dcterms:W3CDTF">2012-09-04T20:34:09Z</dcterms:created>
  <dcterms:modified xsi:type="dcterms:W3CDTF">2014-02-05T05:33:40Z</dcterms:modified>
</cp:coreProperties>
</file>